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invertIfNegative val="1"/>
          <c:dLbls>
            <c:numFmt formatCode="\€\ 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Fatturato</c:v>
                </c:pt>
                <c:pt idx="1">
                  <c:v>Utile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1350388</c:v>
                </c:pt>
                <c:pt idx="1">
                  <c:v>21141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8E-41EB-BEAB-15FC155AC7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Fatturato / ricavi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1200000</c:v>
                </c:pt>
                <c:pt idx="1">
                  <c:v>1350388</c:v>
                </c:pt>
                <c:pt idx="2">
                  <c:v>1654329</c:v>
                </c:pt>
                <c:pt idx="3">
                  <c:v>1565111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4B-4525-BB23-A3D3D8AE0F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Utile / perdita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74100</c:v>
                </c:pt>
                <c:pt idx="1">
                  <c:v>21141</c:v>
                </c:pt>
                <c:pt idx="2">
                  <c:v>20379</c:v>
                </c:pt>
                <c:pt idx="3">
                  <c:v>-109611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4B-4525-BB23-A3D3D8AE0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21187917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731520"/>
            <a:ext cx="10607040" cy="73152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3400" b="1">
                <a:solidFill>
                  <a:srgbClr val="1C3454"/>
                </a:solidFill>
                <a:latin typeface="Aptos"/>
              </a:defRPr>
            </a:pPr>
            <a:r>
              <a:t>Costi contabilizzati dei servizi erogati agli utenti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1508760"/>
            <a:ext cx="950976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600" b="0">
                <a:solidFill>
                  <a:srgbClr val="5A5A5A"/>
                </a:solidFill>
                <a:latin typeface="Aptos"/>
              </a:defRPr>
            </a:pPr>
            <a:r>
              <a:t>Art. 32, c. 2, lett. a), d.lgs. n. 33/2013 · Art. 10, c. 5, d.lgs. n. 33/2013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560" y="2240280"/>
            <a:ext cx="7863840" cy="5943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2700" b="1">
                <a:solidFill>
                  <a:srgbClr val="C29132"/>
                </a:solidFill>
                <a:latin typeface="Aptos"/>
              </a:defRPr>
            </a:pPr>
            <a:r>
              <a:t>Monteriggioni A.D. 1213 S.r.l. — Bilancio 2023</a:t>
            </a:r>
          </a:p>
        </p:txBody>
      </p:sp>
      <p:sp>
        <p:nvSpPr>
          <p:cNvPr id="5" name="Oval 4"/>
          <p:cNvSpPr/>
          <p:nvPr/>
        </p:nvSpPr>
        <p:spPr>
          <a:xfrm>
            <a:off x="5349240" y="3154680"/>
            <a:ext cx="1463040" cy="1463040"/>
          </a:xfrm>
          <a:prstGeom prst="ellipse">
            <a:avLst/>
          </a:prstGeom>
          <a:solidFill>
            <a:srgbClr val="1C3454"/>
          </a:solidFill>
          <a:ln>
            <a:solidFill>
              <a:srgbClr val="C291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13248" y="3566160"/>
            <a:ext cx="1335024" cy="3657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2300" b="1">
                <a:solidFill>
                  <a:srgbClr val="FFFFFF"/>
                </a:solidFill>
                <a:latin typeface="Aptos"/>
              </a:defRPr>
            </a:pPr>
            <a:r>
              <a:t>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5532120"/>
            <a:ext cx="804672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Presentazione per sezione Amministrazione Trasparente / Servizi erogati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Quadro normativo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Obbligo di pubblicazione dei costi contabilizzati e andamento nel tempo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53035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508760"/>
            <a:ext cx="73152" cy="150876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645919"/>
            <a:ext cx="5029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Art. 32, comma 2, lett. 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039112"/>
            <a:ext cx="5029200" cy="88696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Pubblicazione dei costi contabilizzati per i servizi erogati agli utenti, finali e intermedi, individuati ai sensi dell’art. 10, comma 5.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508760"/>
            <a:ext cx="53035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2200" y="1508760"/>
            <a:ext cx="73152" cy="150876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36792" y="1645919"/>
            <a:ext cx="5029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Art. 10, comma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6792" y="2039112"/>
            <a:ext cx="5029200" cy="88696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Individuazione annuale dei servizi erogati per riduzione dei costi, uso delle tecnologie e risparmio sul costo del lavoro.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337560"/>
            <a:ext cx="10744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31520" y="3337560"/>
            <a:ext cx="73152" cy="141732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96112" y="3474720"/>
            <a:ext cx="104698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Criterio operativo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3867911"/>
            <a:ext cx="10469880" cy="7955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Per “costi contabilizzati” si intende il valore monetario delle risorse direttamente e indirettamente impiegate per l’erogazione di ciascun servizio. Il dettaglio puntuale richiede la contabilità analitica.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212080"/>
            <a:ext cx="1078992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Output atteso: tabella per servizio con costo effettivo, quota personale, altri costi diretti/indiretti e confronto con anni precedenti.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Profilo della società e servizi 2023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Società partecipata e ambito turistico-culturale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35661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08760"/>
            <a:ext cx="73152" cy="132588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645919"/>
            <a:ext cx="329184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Identità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039112"/>
            <a:ext cx="329184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Monteriggioni A.D. 1213 S.r.l., società controllata al 100% dal Comune di Monteriggioni, P.IVA 01069370524.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508760"/>
            <a:ext cx="35661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34840" y="1508760"/>
            <a:ext cx="73152" cy="132588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99431" y="1645919"/>
            <a:ext cx="329184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Attività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9431" y="2039112"/>
            <a:ext cx="329184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Codice ATECO area musei/collezioni: gestione e valorizzazione dell’offerta culturale e turistica.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83879" y="1508760"/>
            <a:ext cx="329184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83879" y="1508760"/>
            <a:ext cx="73152" cy="132588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48471" y="1645919"/>
            <a:ext cx="301752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Utenti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8471" y="2039112"/>
            <a:ext cx="301752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Visitatori, residenti, pellegrini, operatori e uffici/servizi intermedi collegati.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3246120"/>
            <a:ext cx="1033272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Nel 2023 si registra la riapertura dell’Ostello di Abbadia Isola.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A luglio 2023 apre il MaM – Museo archeologico di Monteriggioni.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Il Castello, il Museo e gli eventi costituiscono il nucleo dell’offerta culturale/turistica.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Sono citati oltre 80 eventi nel corso del 2023.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Bilancio 2023: dati pubblici disponibili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Quadro economico aggregato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14400" y="1600200"/>
            <a:ext cx="32004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14400" y="1600200"/>
            <a:ext cx="73152" cy="164592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78992" y="1737360"/>
            <a:ext cx="29260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Fatturato 2023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2130552"/>
            <a:ext cx="292608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€ 1.350.388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1600200"/>
            <a:ext cx="32004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26280" y="1600200"/>
            <a:ext cx="73152" cy="164592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737360"/>
            <a:ext cx="29260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Utile 2023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2130552"/>
            <a:ext cx="292608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€ 21.141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1600200"/>
            <a:ext cx="30175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38160" y="1600200"/>
            <a:ext cx="73152" cy="1645920"/>
          </a:xfrm>
          <a:prstGeom prst="rect">
            <a:avLst/>
          </a:prstGeom>
          <a:solidFill>
            <a:srgbClr val="AE4A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02752" y="1737360"/>
            <a:ext cx="2743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Limite dati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02752" y="2130552"/>
            <a:ext cx="274320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Non emergono pubblicamente i costi per singolo servizio.</a:t>
            </a:r>
          </a:p>
        </p:txBody>
      </p:sp>
      <p:graphicFrame>
        <p:nvGraphicFramePr>
          <p:cNvPr id="17" name="Chart 16"/>
          <p:cNvGraphicFramePr>
            <a:graphicFrameLocks noGrp="1"/>
          </p:cNvGraphicFramePr>
          <p:nvPr/>
        </p:nvGraphicFramePr>
        <p:xfrm>
          <a:off x="914400" y="3657600"/>
          <a:ext cx="484632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309360" y="3657600"/>
            <a:ext cx="4754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I dati economici sono utilizzabili come base aggregata.</a:t>
            </a:r>
          </a:p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La pubblicazione ex art. 32 richiede però riclassificazione per servizio.</a:t>
            </a:r>
          </a:p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Servono centri di costo / driver di imputazione interni.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Costi contabilizzati 2023: struttura di pubblicazione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Schema coerente con art. 32 e contabilità analitica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1508760"/>
          <a:ext cx="11201400" cy="288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Servizio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Utenti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Costi personale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Altri costi diretti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Costi indiretti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Totale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Andamento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Museo / MaM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Castello / camminamenti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2022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Ostello Abbadia Isola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nuovo/riaperto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Eventi e iniziative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2022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Info, prenotazioni, supporto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Intermedi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1520" y="4709160"/>
            <a:ext cx="10789920" cy="8229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Nota: il bilancio 2023 pubblicamente reperibile consente il dato complessivo, ma non la ripartizione puntuale per servizio. La tabella va completata con libro mastro, contabilità analitica, cedolini/personale e criteri di riparto.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Andamento nel tempo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Ricavi e risultato netto disponibili da fonti pubbliche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31520" y="1554480"/>
          <a:ext cx="658368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35240" y="1691640"/>
            <a:ext cx="365760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800" b="1">
                <a:solidFill>
                  <a:srgbClr val="1C3454"/>
                </a:solidFill>
                <a:latin typeface="Aptos"/>
              </a:defRPr>
            </a:pPr>
            <a:r>
              <a:t>Lettura sintetica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35240" y="2148840"/>
            <a:ext cx="3749039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2023: fatturato €1,35 mln e utile €21k.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2024: crescita del fatturato a €1,65 mln, utile quasi stabile.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2025: ricavi in lieve calo e risultato negativo.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Il trend dei costi per servizio non è desumibile senza dati analitici.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303520"/>
            <a:ext cx="1051560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Aptos"/>
              </a:defRPr>
            </a:pPr>
            <a:r>
              <a:t>Il valore 2022 dei ricavi è indicato come “circa €1,2 mln”; gli altri valori sono puntuali da fonti pubbliche.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Metodo consigliato per completare il prospetto 2023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Da bilancio civilistico a costi per servizio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3152" cy="123444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1. Mappare servizi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Finali e intermedi, con unità responsabile e destinatari.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4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40" y="1554480"/>
            <a:ext cx="73152" cy="123444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8503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2. Rilevare costi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8503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Personale, fornitori, utenze, manutenzioni, ammortamenti.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5508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55080" y="1554480"/>
            <a:ext cx="73152" cy="123444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1967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3. Ripartire indiretti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967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Driver: ore lavoro, mq, giornate apertura, accessi, eventi.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89720" y="1554480"/>
            <a:ext cx="22860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189720" y="1554480"/>
            <a:ext cx="73152" cy="1234440"/>
          </a:xfrm>
          <a:prstGeom prst="rect">
            <a:avLst/>
          </a:prstGeom>
          <a:solidFill>
            <a:srgbClr val="AE4A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54312" y="1691639"/>
            <a:ext cx="20116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4. Pubblicare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54312" y="2084831"/>
            <a:ext cx="201168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Totale, andamento, nota metodologica e aggiornamento.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914400" y="3246120"/>
          <a:ext cx="1028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Voce bilancio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Riclassificazione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Fonte interna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Costi per servizi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Diretti / indiretti per servizio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Fatture, contratti, mastri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Costo personale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personale per servizio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Cedolini, timesheet, turni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Materiali e utenze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Attribuzione per centro di costo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Contabilità, criteri di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Ammortamenti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beni utilizzati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Registro cespiti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Conclusioni operative per pubblicazione 2023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Bilancio 2023 + completamento analitico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Pubblicare il prospetto “Costi contabilizzati 2023” nella sezione Amministrazione Trasparente → Servizi erogati → Costi contabilizzati.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Inserire almeno: servizi, utenti finali/intermedi, costi effettivamente sostenuti, quota personale, totale e confronto con 2022.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Specificare che i dati derivano da bilancio 2023 e contabilità analitica/gestionale della società.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Aggiornare annualmente il prospetto per garantire l’andamento nel tempo.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43000" y="4251960"/>
            <a:ext cx="98755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143000" y="4251960"/>
            <a:ext cx="73152" cy="109728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307592" y="4389120"/>
            <a:ext cx="9601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Messaggio chiave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7592" y="4782312"/>
            <a:ext cx="9601200" cy="4754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Il bilancio 2023 conferma equilibrio economico positivo, ma l’obbligo ex art. 32 richiede una lettura per servizio: senza contabilità analitica non è corretto stimare costi puntuali.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Fonti e note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Riferimenti usati per la bozza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1060704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D.Lgs. 33/2013, art. 32, comma 2, lett. a) e art. 10, comma 5 — Gazzetta Ufficiale / ANAC.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RegistroAziende.it — dati aziendali e valori economici 2023–2025: fatturato 2023 €1.350.388, utile 2023 €21.141.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Monteriggioni Turismo — pagina Trasparenza: società controllata dal Comune, dati identificativi e riferimenti.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La Nazione — contesto 2023: riapertura ostello, apertura MaM, eventi e servizi turistico-culturali.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Nota metodologica: la presente bozza non sostituisce la contabilità analitica interna necessaria alla pubblicazione dei costi per servizio.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1075</Words>
  <Application>Microsoft Office PowerPoint</Application>
  <PresentationFormat>Widescreen</PresentationFormat>
  <Paragraphs>146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enkeleda cano</dc:creator>
  <cp:keywords/>
  <dc:description>generated using python-pptx</dc:description>
  <cp:lastModifiedBy>enkeleda cano</cp:lastModifiedBy>
  <cp:revision>1</cp:revision>
  <dcterms:created xsi:type="dcterms:W3CDTF">2013-01-27T09:14:16Z</dcterms:created>
  <dcterms:modified xsi:type="dcterms:W3CDTF">2026-07-04T19:32:29Z</dcterms:modified>
  <cp:category/>
</cp:coreProperties>
</file>