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850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1"/>
  <c:style val="2"/>
  <c:chart>
    <c:autoTitleDeleted val="0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2022</c:v>
                </c:pt>
              </c:strCache>
            </c:strRef>
          </c:tx>
          <c:invertIfNegative val="1"/>
          <c:dLbls>
            <c:numFmt formatCode="\€\ 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/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Ricavi</c:v>
                </c:pt>
                <c:pt idx="1">
                  <c:v>Utile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1200000</c:v>
                </c:pt>
                <c:pt idx="1">
                  <c:v>74100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8D3-46AC-BEA0-B8E63F885A5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100"/>
            </a:pPr>
            <a:endParaRPr lang="it-IT"/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  <a:endParaRPr lang="it-IT"/>
          </a:p>
        </c:txPr>
        <c:crossAx val="-2068027336"/>
        <c:crosses val="autoZero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1"/>
  <c:style val="2"/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Fatturato / ricavi</c:v>
                </c:pt>
              </c:strCache>
            </c:strRef>
          </c:tx>
          <c:cat>
            <c:strRef>
              <c:f>Sheet1!$A$2:$A$5</c:f>
              <c:strCach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1200000</c:v>
                </c:pt>
                <c:pt idx="1">
                  <c:v>1350388</c:v>
                </c:pt>
                <c:pt idx="2">
                  <c:v>1654329</c:v>
                </c:pt>
                <c:pt idx="3">
                  <c:v>1565111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64D-426A-9A34-CA6F3F67D91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Utile / perdita</c:v>
                </c:pt>
              </c:strCache>
            </c:strRef>
          </c:tx>
          <c:cat>
            <c:strRef>
              <c:f>Sheet1!$A$2:$A$5</c:f>
              <c:strCach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74100</c:v>
                </c:pt>
                <c:pt idx="1">
                  <c:v>21141</c:v>
                </c:pt>
                <c:pt idx="2">
                  <c:v>20379</c:v>
                </c:pt>
                <c:pt idx="3">
                  <c:v>-109611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64D-426A-9A34-CA6F3F67D91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18791784"/>
        <c:axId val="2140495176"/>
      </c:lineChart>
      <c:catAx>
        <c:axId val="211879178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it-IT"/>
          </a:p>
        </c:txPr>
        <c:crossAx val="2140495176"/>
        <c:crosses val="autoZero"/>
        <c:auto val="1"/>
        <c:lblAlgn val="ctr"/>
        <c:lblOffset val="100"/>
        <c:noMultiLvlLbl val="0"/>
      </c:catAx>
      <c:valAx>
        <c:axId val="214049517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  <a:endParaRPr lang="it-IT"/>
          </a:p>
        </c:txPr>
        <c:crossAx val="2118791784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2960" y="731520"/>
            <a:ext cx="10607040" cy="731520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 algn="ctr">
              <a:defRPr sz="3400" b="1">
                <a:solidFill>
                  <a:srgbClr val="1C3454"/>
                </a:solidFill>
                <a:latin typeface="Aptos"/>
              </a:defRPr>
            </a:pPr>
            <a:r>
              <a:t>Costi contabilizzati dei servizi erogati agli utenti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371600" y="1508760"/>
            <a:ext cx="9509760" cy="411480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 algn="ctr">
              <a:defRPr sz="1600" b="0">
                <a:solidFill>
                  <a:srgbClr val="5A5A5A"/>
                </a:solidFill>
                <a:latin typeface="Aptos"/>
              </a:defRPr>
            </a:pPr>
            <a:r>
              <a:t>Art. 32, c. 2, lett. a), d.lgs. n. 33/2013 · Art. 10, c. 5, d.lgs. n. 33/2013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94560" y="2240280"/>
            <a:ext cx="7863840" cy="594360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 algn="ctr">
              <a:defRPr sz="2700" b="1">
                <a:solidFill>
                  <a:srgbClr val="C29132"/>
                </a:solidFill>
                <a:latin typeface="Aptos"/>
              </a:defRPr>
            </a:pPr>
            <a:r>
              <a:t>Monteriggioni A.D. 1213 S.r.l. — Bilancio 2022</a:t>
            </a:r>
          </a:p>
        </p:txBody>
      </p:sp>
      <p:sp>
        <p:nvSpPr>
          <p:cNvPr id="5" name="Oval 4"/>
          <p:cNvSpPr/>
          <p:nvPr/>
        </p:nvSpPr>
        <p:spPr>
          <a:xfrm>
            <a:off x="5349240" y="3154680"/>
            <a:ext cx="1463040" cy="1463040"/>
          </a:xfrm>
          <a:prstGeom prst="ellipse">
            <a:avLst/>
          </a:prstGeom>
          <a:solidFill>
            <a:srgbClr val="1C3454"/>
          </a:solidFill>
          <a:ln>
            <a:solidFill>
              <a:srgbClr val="C291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413248" y="3566160"/>
            <a:ext cx="1335024" cy="365760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 algn="ctr">
              <a:defRPr sz="2300" b="1">
                <a:solidFill>
                  <a:srgbClr val="FFFFFF"/>
                </a:solidFill>
                <a:latin typeface="Aptos"/>
              </a:defRPr>
            </a:pPr>
            <a:r>
              <a:t>2022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103120" y="5532120"/>
            <a:ext cx="8046720" cy="411480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 algn="ctr">
              <a:defRPr sz="1400" b="0">
                <a:solidFill>
                  <a:srgbClr val="5A5A5A"/>
                </a:solidFill>
                <a:latin typeface="Aptos"/>
              </a:defRPr>
            </a:pPr>
            <a:r>
              <a:t>Presentazione per sezione Amministrazione Trasparente / Servizi erogati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920" y="320040"/>
            <a:ext cx="11155680" cy="566928"/>
          </a:xfrm>
          <a:prstGeom prst="rect">
            <a:avLst/>
          </a:prstGeom>
          <a:noFill/>
        </p:spPr>
        <p:txBody>
          <a:bodyPr wrap="none" lIns="0" rIns="0" anchor="ctr">
            <a:spAutoFit/>
          </a:bodyPr>
          <a:lstStyle/>
          <a:p>
            <a:pPr>
              <a:defRPr sz="2800" b="1">
                <a:solidFill>
                  <a:srgbClr val="1C3454"/>
                </a:solidFill>
                <a:latin typeface="Aptos Display"/>
              </a:defRPr>
            </a:pPr>
            <a:r>
              <a:t>Quadro normativo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0352" y="896112"/>
            <a:ext cx="10972800" cy="320040"/>
          </a:xfrm>
          <a:prstGeom prst="rect">
            <a:avLst/>
          </a:prstGeom>
          <a:noFill/>
        </p:spPr>
        <p:txBody>
          <a:bodyPr wrap="none" lIns="0">
            <a:spAutoFit/>
          </a:bodyPr>
          <a:lstStyle/>
          <a:p>
            <a:pPr>
              <a:defRPr sz="1300">
                <a:solidFill>
                  <a:srgbClr val="5A5A5A"/>
                </a:solidFill>
                <a:latin typeface="Aptos"/>
              </a:defRPr>
            </a:pPr>
            <a:r>
              <a:t>Obbligo di pubblicazione dei costi contabilizzati e andamento nel tempo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" y="1225296"/>
            <a:ext cx="11155680" cy="27432"/>
          </a:xfrm>
          <a:prstGeom prst="rect">
            <a:avLst/>
          </a:prstGeom>
          <a:solidFill>
            <a:srgbClr val="C291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ounded Rectangle 4"/>
          <p:cNvSpPr/>
          <p:nvPr/>
        </p:nvSpPr>
        <p:spPr>
          <a:xfrm>
            <a:off x="731520" y="1508760"/>
            <a:ext cx="5303520" cy="1508760"/>
          </a:xfrm>
          <a:prstGeom prst="roundRect">
            <a:avLst/>
          </a:prstGeom>
          <a:solidFill>
            <a:srgbClr val="FFFFFF"/>
          </a:solidFill>
          <a:ln>
            <a:solidFill>
              <a:srgbClr val="EFE9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731520" y="1508760"/>
            <a:ext cx="73152" cy="1508760"/>
          </a:xfrm>
          <a:prstGeom prst="rect">
            <a:avLst/>
          </a:prstGeom>
          <a:solidFill>
            <a:srgbClr val="C291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896112" y="1645919"/>
            <a:ext cx="5029200" cy="329184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1400" b="1">
                <a:solidFill>
                  <a:srgbClr val="1C3454"/>
                </a:solidFill>
                <a:latin typeface="Aptos"/>
              </a:defRPr>
            </a:pPr>
            <a:r>
              <a:t>Art. 32, comma 2, lett. a)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96112" y="2039112"/>
            <a:ext cx="5029200" cy="886967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1200" b="0">
                <a:solidFill>
                  <a:srgbClr val="5A5A5A"/>
                </a:solidFill>
                <a:latin typeface="Aptos"/>
              </a:defRPr>
            </a:pPr>
            <a:r>
              <a:t>Pubblicazione dei costi contabilizzati per i servizi erogati agli utenti, finali e intermedi, individuati ai sensi dell’art. 10, comma 5.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172200" y="1508760"/>
            <a:ext cx="5303520" cy="1508760"/>
          </a:xfrm>
          <a:prstGeom prst="roundRect">
            <a:avLst/>
          </a:prstGeom>
          <a:solidFill>
            <a:srgbClr val="FFFFFF"/>
          </a:solidFill>
          <a:ln>
            <a:solidFill>
              <a:srgbClr val="EFE9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6172200" y="1508760"/>
            <a:ext cx="73152" cy="1508760"/>
          </a:xfrm>
          <a:prstGeom prst="rect">
            <a:avLst/>
          </a:prstGeom>
          <a:solidFill>
            <a:srgbClr val="4582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6336792" y="1645919"/>
            <a:ext cx="5029200" cy="329184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1400" b="1">
                <a:solidFill>
                  <a:srgbClr val="1C3454"/>
                </a:solidFill>
                <a:latin typeface="Aptos"/>
              </a:defRPr>
            </a:pPr>
            <a:r>
              <a:t>Art. 10, comma 5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336792" y="2039112"/>
            <a:ext cx="5029200" cy="886967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1200" b="0">
                <a:solidFill>
                  <a:srgbClr val="5A5A5A"/>
                </a:solidFill>
                <a:latin typeface="Aptos"/>
              </a:defRPr>
            </a:pPr>
            <a:r>
              <a:t>Individuazione annuale dei servizi erogati per riduzione dei costi, uso delle tecnologie e risparmio sul costo del lavoro.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31520" y="3337560"/>
            <a:ext cx="10744200" cy="1417320"/>
          </a:xfrm>
          <a:prstGeom prst="roundRect">
            <a:avLst/>
          </a:prstGeom>
          <a:solidFill>
            <a:srgbClr val="FFFFFF"/>
          </a:solidFill>
          <a:ln>
            <a:solidFill>
              <a:srgbClr val="EFE9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731520" y="3337560"/>
            <a:ext cx="73152" cy="1417320"/>
          </a:xfrm>
          <a:prstGeom prst="rect">
            <a:avLst/>
          </a:prstGeom>
          <a:solidFill>
            <a:srgbClr val="1C345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896112" y="3474720"/>
            <a:ext cx="10469880" cy="329184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1400" b="1">
                <a:solidFill>
                  <a:srgbClr val="1C3454"/>
                </a:solidFill>
                <a:latin typeface="Aptos"/>
              </a:defRPr>
            </a:pPr>
            <a:r>
              <a:t>Criterio operativo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96112" y="3867911"/>
            <a:ext cx="10469880" cy="795528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1200" b="0">
                <a:solidFill>
                  <a:srgbClr val="5A5A5A"/>
                </a:solidFill>
                <a:latin typeface="Aptos"/>
              </a:defRPr>
            </a:pPr>
            <a:r>
              <a:t>Per “costi contabilizzati” si intende il valore monetario delle risorse direttamente e indirettamente impiegate per l’erogazione di ciascun servizio. Il dettaglio puntuale richiede la contabilità analitica.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31520" y="5212080"/>
            <a:ext cx="10789920" cy="411480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 algn="ctr">
              <a:defRPr sz="1400" b="0">
                <a:solidFill>
                  <a:srgbClr val="5A5A5A"/>
                </a:solidFill>
                <a:latin typeface="Aptos"/>
              </a:defRPr>
            </a:pPr>
            <a:r>
              <a:t>Output atteso: tabella per servizio con costo effettivo, quota personale, altri costi diretti/indiretti e confronto con anni precedenti.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30352" y="6510528"/>
            <a:ext cx="5486400" cy="228600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800" b="0">
                <a:solidFill>
                  <a:srgbClr val="5A5A5A"/>
                </a:solidFill>
                <a:latin typeface="Aptos"/>
              </a:defRPr>
            </a:pPr>
            <a:r>
              <a:t>Monteriggioni A.D. 1213 S.r.l. — Costi contabilizzati 2022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698480" y="6510528"/>
            <a:ext cx="914400" cy="228600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 algn="r">
              <a:defRPr sz="800" b="0">
                <a:solidFill>
                  <a:srgbClr val="5A5A5A"/>
                </a:solidFill>
                <a:latin typeface="Aptos"/>
              </a:defRPr>
            </a:pPr>
            <a:r>
              <a:t>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920" y="320040"/>
            <a:ext cx="11155680" cy="566928"/>
          </a:xfrm>
          <a:prstGeom prst="rect">
            <a:avLst/>
          </a:prstGeom>
          <a:noFill/>
        </p:spPr>
        <p:txBody>
          <a:bodyPr wrap="none" lIns="0" rIns="0" anchor="ctr">
            <a:spAutoFit/>
          </a:bodyPr>
          <a:lstStyle/>
          <a:p>
            <a:pPr>
              <a:defRPr sz="2800" b="1">
                <a:solidFill>
                  <a:srgbClr val="1C3454"/>
                </a:solidFill>
                <a:latin typeface="Aptos Display"/>
              </a:defRPr>
            </a:pPr>
            <a:r>
              <a:t>Profilo della società e servizi 2022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0352" y="896112"/>
            <a:ext cx="10972800" cy="320040"/>
          </a:xfrm>
          <a:prstGeom prst="rect">
            <a:avLst/>
          </a:prstGeom>
          <a:noFill/>
        </p:spPr>
        <p:txBody>
          <a:bodyPr wrap="none" lIns="0">
            <a:spAutoFit/>
          </a:bodyPr>
          <a:lstStyle/>
          <a:p>
            <a:pPr>
              <a:defRPr sz="1300">
                <a:solidFill>
                  <a:srgbClr val="5A5A5A"/>
                </a:solidFill>
                <a:latin typeface="Aptos"/>
              </a:defRPr>
            </a:pPr>
            <a:r>
              <a:t>Società partecipata e ambito turistico-culturale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" y="1225296"/>
            <a:ext cx="11155680" cy="27432"/>
          </a:xfrm>
          <a:prstGeom prst="rect">
            <a:avLst/>
          </a:prstGeom>
          <a:solidFill>
            <a:srgbClr val="C291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ounded Rectangle 4"/>
          <p:cNvSpPr/>
          <p:nvPr/>
        </p:nvSpPr>
        <p:spPr>
          <a:xfrm>
            <a:off x="685800" y="1508760"/>
            <a:ext cx="3566160" cy="1325880"/>
          </a:xfrm>
          <a:prstGeom prst="roundRect">
            <a:avLst/>
          </a:prstGeom>
          <a:solidFill>
            <a:srgbClr val="FFFFFF"/>
          </a:solidFill>
          <a:ln>
            <a:solidFill>
              <a:srgbClr val="EFE9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685800" y="1508760"/>
            <a:ext cx="73152" cy="1325880"/>
          </a:xfrm>
          <a:prstGeom prst="rect">
            <a:avLst/>
          </a:prstGeom>
          <a:solidFill>
            <a:srgbClr val="1C345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850392" y="1645919"/>
            <a:ext cx="3291840" cy="329184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1400" b="1">
                <a:solidFill>
                  <a:srgbClr val="1C3454"/>
                </a:solidFill>
                <a:latin typeface="Aptos"/>
              </a:defRPr>
            </a:pPr>
            <a:r>
              <a:t>Identità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50392" y="2039112"/>
            <a:ext cx="3291840" cy="704087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1200" b="0">
                <a:solidFill>
                  <a:srgbClr val="5A5A5A"/>
                </a:solidFill>
                <a:latin typeface="Aptos"/>
              </a:defRPr>
            </a:pPr>
            <a:r>
              <a:t>Monteriggioni A.D. 1213 S.r.l., società controllata al 100% dal Comune di Monteriggioni, P.IVA 01069370524.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434840" y="1508760"/>
            <a:ext cx="3566160" cy="1325880"/>
          </a:xfrm>
          <a:prstGeom prst="roundRect">
            <a:avLst/>
          </a:prstGeom>
          <a:solidFill>
            <a:srgbClr val="FFFFFF"/>
          </a:solidFill>
          <a:ln>
            <a:solidFill>
              <a:srgbClr val="EFE9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434840" y="1508760"/>
            <a:ext cx="73152" cy="1325880"/>
          </a:xfrm>
          <a:prstGeom prst="rect">
            <a:avLst/>
          </a:prstGeom>
          <a:solidFill>
            <a:srgbClr val="C291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599431" y="1645919"/>
            <a:ext cx="3291840" cy="329184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1400" b="1">
                <a:solidFill>
                  <a:srgbClr val="1C3454"/>
                </a:solidFill>
                <a:latin typeface="Aptos"/>
              </a:defRPr>
            </a:pPr>
            <a:r>
              <a:t>Attività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99431" y="2039112"/>
            <a:ext cx="3291840" cy="704087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1200" b="0">
                <a:solidFill>
                  <a:srgbClr val="5A5A5A"/>
                </a:solidFill>
                <a:latin typeface="Aptos"/>
              </a:defRPr>
            </a:pPr>
            <a:r>
              <a:t>Codice ATECO area musei/collezioni: gestione e valorizzazione dell’offerta culturale e turistica.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183879" y="1508760"/>
            <a:ext cx="3291840" cy="1325880"/>
          </a:xfrm>
          <a:prstGeom prst="roundRect">
            <a:avLst/>
          </a:prstGeom>
          <a:solidFill>
            <a:srgbClr val="FFFFFF"/>
          </a:solidFill>
          <a:ln>
            <a:solidFill>
              <a:srgbClr val="EFE9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8183879" y="1508760"/>
            <a:ext cx="73152" cy="1325880"/>
          </a:xfrm>
          <a:prstGeom prst="rect">
            <a:avLst/>
          </a:prstGeom>
          <a:solidFill>
            <a:srgbClr val="4582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8348471" y="1645919"/>
            <a:ext cx="3017520" cy="329184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1400" b="1">
                <a:solidFill>
                  <a:srgbClr val="1C3454"/>
                </a:solidFill>
                <a:latin typeface="Aptos"/>
              </a:defRPr>
            </a:pPr>
            <a:r>
              <a:t>Utenti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348471" y="2039112"/>
            <a:ext cx="3017520" cy="704087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1200" b="0">
                <a:solidFill>
                  <a:srgbClr val="5A5A5A"/>
                </a:solidFill>
                <a:latin typeface="Aptos"/>
              </a:defRPr>
            </a:pPr>
            <a:r>
              <a:t>Visitatori, residenti, pellegrini, operatori e uffici/servizi intermedi collegati.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0120" y="3246120"/>
            <a:ext cx="10332720" cy="192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1500">
                <a:solidFill>
                  <a:srgbClr val="5A5A5A"/>
                </a:solidFill>
                <a:latin typeface="Aptos"/>
              </a:defRPr>
            </a:pPr>
            <a:r>
              <a:t>Nel 2022 la società opera nel primo anno pieno dopo la pandemia, senza interruzioni.</a:t>
            </a:r>
          </a:p>
          <a:p>
            <a:pPr>
              <a:spcAft>
                <a:spcPts val="700"/>
              </a:spcAft>
              <a:defRPr sz="1500">
                <a:solidFill>
                  <a:srgbClr val="5A5A5A"/>
                </a:solidFill>
                <a:latin typeface="Aptos"/>
              </a:defRPr>
            </a:pPr>
            <a:r>
              <a:t>Nel 2022 sono stati organizzati due giorni di rievocazione storica con buona partecipazione.</a:t>
            </a:r>
          </a:p>
          <a:p>
            <a:pPr>
              <a:spcAft>
                <a:spcPts val="700"/>
              </a:spcAft>
              <a:defRPr sz="1500">
                <a:solidFill>
                  <a:srgbClr val="5A5A5A"/>
                </a:solidFill>
                <a:latin typeface="Aptos"/>
              </a:defRPr>
            </a:pPr>
            <a:r>
              <a:t>Il Castello, il Museo e gli eventi costituiscono il nucleo dell’offerta culturale/turistica.</a:t>
            </a:r>
          </a:p>
          <a:p>
            <a:pPr>
              <a:spcAft>
                <a:spcPts val="700"/>
              </a:spcAft>
              <a:defRPr sz="1500">
                <a:solidFill>
                  <a:srgbClr val="5A5A5A"/>
                </a:solidFill>
                <a:latin typeface="Aptos"/>
              </a:defRPr>
            </a:pPr>
            <a:r>
              <a:t>Nel 2022 alcuni servizi turistici hanno risentito di chiusure temporanee del camminamento sud per lavori sulle mura.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30352" y="6510528"/>
            <a:ext cx="5486400" cy="228600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800" b="0">
                <a:solidFill>
                  <a:srgbClr val="5A5A5A"/>
                </a:solidFill>
                <a:latin typeface="Aptos"/>
              </a:defRPr>
            </a:pPr>
            <a:r>
              <a:t>Monteriggioni A.D. 1213 S.r.l. — Costi contabilizzati 2022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698480" y="6510528"/>
            <a:ext cx="914400" cy="228600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 algn="r">
              <a:defRPr sz="800" b="0">
                <a:solidFill>
                  <a:srgbClr val="5A5A5A"/>
                </a:solidFill>
                <a:latin typeface="Aptos"/>
              </a:defRPr>
            </a:pPr>
            <a: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920" y="320040"/>
            <a:ext cx="11155680" cy="566928"/>
          </a:xfrm>
          <a:prstGeom prst="rect">
            <a:avLst/>
          </a:prstGeom>
          <a:noFill/>
        </p:spPr>
        <p:txBody>
          <a:bodyPr wrap="none" lIns="0" rIns="0" anchor="ctr">
            <a:spAutoFit/>
          </a:bodyPr>
          <a:lstStyle/>
          <a:p>
            <a:pPr>
              <a:defRPr sz="2800" b="1">
                <a:solidFill>
                  <a:srgbClr val="1C3454"/>
                </a:solidFill>
                <a:latin typeface="Aptos Display"/>
              </a:defRPr>
            </a:pPr>
            <a:r>
              <a:t>Bilancio 2022: dati pubblici disponibili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0352" y="896112"/>
            <a:ext cx="10972800" cy="320040"/>
          </a:xfrm>
          <a:prstGeom prst="rect">
            <a:avLst/>
          </a:prstGeom>
          <a:noFill/>
        </p:spPr>
        <p:txBody>
          <a:bodyPr wrap="none" lIns="0">
            <a:spAutoFit/>
          </a:bodyPr>
          <a:lstStyle/>
          <a:p>
            <a:pPr>
              <a:defRPr sz="1300">
                <a:solidFill>
                  <a:srgbClr val="5A5A5A"/>
                </a:solidFill>
                <a:latin typeface="Aptos"/>
              </a:defRPr>
            </a:pPr>
            <a:r>
              <a:t>Quadro economico aggregato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" y="1225296"/>
            <a:ext cx="11155680" cy="27432"/>
          </a:xfrm>
          <a:prstGeom prst="rect">
            <a:avLst/>
          </a:prstGeom>
          <a:solidFill>
            <a:srgbClr val="C291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ounded Rectangle 4"/>
          <p:cNvSpPr/>
          <p:nvPr/>
        </p:nvSpPr>
        <p:spPr>
          <a:xfrm>
            <a:off x="914400" y="1600200"/>
            <a:ext cx="3200400" cy="1645920"/>
          </a:xfrm>
          <a:prstGeom prst="roundRect">
            <a:avLst/>
          </a:prstGeom>
          <a:solidFill>
            <a:srgbClr val="FFFFFF"/>
          </a:solidFill>
          <a:ln>
            <a:solidFill>
              <a:srgbClr val="EFE9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914400" y="1600200"/>
            <a:ext cx="73152" cy="1645920"/>
          </a:xfrm>
          <a:prstGeom prst="rect">
            <a:avLst/>
          </a:prstGeom>
          <a:solidFill>
            <a:srgbClr val="C291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1078992" y="1737360"/>
            <a:ext cx="2926080" cy="329184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1400" b="1">
                <a:solidFill>
                  <a:srgbClr val="1C3454"/>
                </a:solidFill>
                <a:latin typeface="Aptos"/>
              </a:defRPr>
            </a:pPr>
            <a:r>
              <a:t>Ricavi 2022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8992" y="2130552"/>
            <a:ext cx="2926080" cy="1024128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1200" b="0">
                <a:solidFill>
                  <a:srgbClr val="5A5A5A"/>
                </a:solidFill>
                <a:latin typeface="Aptos"/>
              </a:defRPr>
            </a:pPr>
            <a:r>
              <a:t>circa € 1.200.000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526280" y="1600200"/>
            <a:ext cx="3200400" cy="1645920"/>
          </a:xfrm>
          <a:prstGeom prst="roundRect">
            <a:avLst/>
          </a:prstGeom>
          <a:solidFill>
            <a:srgbClr val="FFFFFF"/>
          </a:solidFill>
          <a:ln>
            <a:solidFill>
              <a:srgbClr val="EFE9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526280" y="1600200"/>
            <a:ext cx="73152" cy="1645920"/>
          </a:xfrm>
          <a:prstGeom prst="rect">
            <a:avLst/>
          </a:prstGeom>
          <a:solidFill>
            <a:srgbClr val="4582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690872" y="1737360"/>
            <a:ext cx="2926080" cy="329184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1400" b="1">
                <a:solidFill>
                  <a:srgbClr val="1C3454"/>
                </a:solidFill>
                <a:latin typeface="Aptos"/>
              </a:defRPr>
            </a:pPr>
            <a:r>
              <a:t>Utile 2022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90872" y="2130552"/>
            <a:ext cx="2926080" cy="1024128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1200" b="0">
                <a:solidFill>
                  <a:srgbClr val="5A5A5A"/>
                </a:solidFill>
                <a:latin typeface="Aptos"/>
              </a:defRPr>
            </a:pPr>
            <a:r>
              <a:t>€ 74.100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138160" y="1600200"/>
            <a:ext cx="3017520" cy="1645920"/>
          </a:xfrm>
          <a:prstGeom prst="roundRect">
            <a:avLst/>
          </a:prstGeom>
          <a:solidFill>
            <a:srgbClr val="FFFFFF"/>
          </a:solidFill>
          <a:ln>
            <a:solidFill>
              <a:srgbClr val="EFE9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8138160" y="1600200"/>
            <a:ext cx="73152" cy="1645920"/>
          </a:xfrm>
          <a:prstGeom prst="rect">
            <a:avLst/>
          </a:prstGeom>
          <a:solidFill>
            <a:srgbClr val="AE4A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8302752" y="1737360"/>
            <a:ext cx="2743200" cy="329184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1400" b="1">
                <a:solidFill>
                  <a:srgbClr val="1C3454"/>
                </a:solidFill>
                <a:latin typeface="Aptos"/>
              </a:defRPr>
            </a:pPr>
            <a:r>
              <a:t>Limite dati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302752" y="2130552"/>
            <a:ext cx="2743200" cy="1024128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1200" b="0">
                <a:solidFill>
                  <a:srgbClr val="5A5A5A"/>
                </a:solidFill>
                <a:latin typeface="Aptos"/>
              </a:defRPr>
            </a:pPr>
            <a:r>
              <a:t>Non emergono pubblicamente i costi per singolo servizio.</a:t>
            </a:r>
          </a:p>
        </p:txBody>
      </p:sp>
      <p:graphicFrame>
        <p:nvGraphicFramePr>
          <p:cNvPr id="17" name="Chart 16"/>
          <p:cNvGraphicFramePr>
            <a:graphicFrameLocks noGrp="1"/>
          </p:cNvGraphicFramePr>
          <p:nvPr/>
        </p:nvGraphicFramePr>
        <p:xfrm>
          <a:off x="914400" y="3657600"/>
          <a:ext cx="4846320" cy="2057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6309360" y="3657600"/>
            <a:ext cx="475488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1400">
                <a:solidFill>
                  <a:srgbClr val="5A5A5A"/>
                </a:solidFill>
                <a:latin typeface="Aptos"/>
              </a:defRPr>
            </a:pPr>
            <a:r>
              <a:t>I dati economici disponibili sono ricavi circa €1,2 mln e utile €74,1k.</a:t>
            </a:r>
          </a:p>
          <a:p>
            <a:pPr>
              <a:spcAft>
                <a:spcPts val="700"/>
              </a:spcAft>
              <a:defRPr sz="1400">
                <a:solidFill>
                  <a:srgbClr val="5A5A5A"/>
                </a:solidFill>
                <a:latin typeface="Aptos"/>
              </a:defRPr>
            </a:pPr>
            <a:r>
              <a:t>La pubblicazione ex art. 32 richiede però riclassificazione per servizio.</a:t>
            </a:r>
          </a:p>
          <a:p>
            <a:pPr>
              <a:spcAft>
                <a:spcPts val="700"/>
              </a:spcAft>
              <a:defRPr sz="1400">
                <a:solidFill>
                  <a:srgbClr val="5A5A5A"/>
                </a:solidFill>
                <a:latin typeface="Aptos"/>
              </a:defRPr>
            </a:pPr>
            <a:r>
              <a:t>Servono centri di costo / driver di imputazione interni.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30352" y="6510528"/>
            <a:ext cx="5486400" cy="228600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800" b="0">
                <a:solidFill>
                  <a:srgbClr val="5A5A5A"/>
                </a:solidFill>
                <a:latin typeface="Aptos"/>
              </a:defRPr>
            </a:pPr>
            <a:r>
              <a:t>Monteriggioni A.D. 1213 S.r.l. — Costi contabilizzati 2022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698480" y="6510528"/>
            <a:ext cx="914400" cy="228600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 algn="r">
              <a:defRPr sz="800" b="0">
                <a:solidFill>
                  <a:srgbClr val="5A5A5A"/>
                </a:solidFill>
                <a:latin typeface="Aptos"/>
              </a:defRPr>
            </a:pPr>
            <a: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920" y="320040"/>
            <a:ext cx="11155680" cy="566928"/>
          </a:xfrm>
          <a:prstGeom prst="rect">
            <a:avLst/>
          </a:prstGeom>
          <a:noFill/>
        </p:spPr>
        <p:txBody>
          <a:bodyPr wrap="none" lIns="0" rIns="0" anchor="ctr">
            <a:spAutoFit/>
          </a:bodyPr>
          <a:lstStyle/>
          <a:p>
            <a:pPr>
              <a:defRPr sz="2800" b="1">
                <a:solidFill>
                  <a:srgbClr val="1C3454"/>
                </a:solidFill>
                <a:latin typeface="Aptos Display"/>
              </a:defRPr>
            </a:pPr>
            <a:r>
              <a:t>Costi contabilizzati 2022: struttura di pubblicazione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0352" y="896112"/>
            <a:ext cx="10972800" cy="320040"/>
          </a:xfrm>
          <a:prstGeom prst="rect">
            <a:avLst/>
          </a:prstGeom>
          <a:noFill/>
        </p:spPr>
        <p:txBody>
          <a:bodyPr wrap="none" lIns="0">
            <a:spAutoFit/>
          </a:bodyPr>
          <a:lstStyle/>
          <a:p>
            <a:pPr>
              <a:defRPr sz="1300">
                <a:solidFill>
                  <a:srgbClr val="5A5A5A"/>
                </a:solidFill>
                <a:latin typeface="Aptos"/>
              </a:defRPr>
            </a:pPr>
            <a:r>
              <a:t>Schema coerente con art. 32 e contabilità analitica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" y="1225296"/>
            <a:ext cx="11155680" cy="27432"/>
          </a:xfrm>
          <a:prstGeom prst="rect">
            <a:avLst/>
          </a:prstGeom>
          <a:solidFill>
            <a:srgbClr val="C291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02920" y="1508760"/>
          <a:ext cx="11201400" cy="2880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80060"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  <a:latin typeface="Aptos"/>
                        </a:defRPr>
                      </a:pPr>
                      <a:r>
                        <a:t>Servizio</a:t>
                      </a:r>
                    </a:p>
                  </a:txBody>
                  <a:tcPr>
                    <a:solidFill>
                      <a:srgbClr val="1C345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  <a:latin typeface="Aptos"/>
                        </a:defRPr>
                      </a:pPr>
                      <a:r>
                        <a:t>Utenti</a:t>
                      </a:r>
                    </a:p>
                  </a:txBody>
                  <a:tcPr>
                    <a:solidFill>
                      <a:srgbClr val="1C345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  <a:latin typeface="Aptos"/>
                        </a:defRPr>
                      </a:pPr>
                      <a:r>
                        <a:t>Costi personale</a:t>
                      </a:r>
                    </a:p>
                  </a:txBody>
                  <a:tcPr>
                    <a:solidFill>
                      <a:srgbClr val="1C345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  <a:latin typeface="Aptos"/>
                        </a:defRPr>
                      </a:pPr>
                      <a:r>
                        <a:t>Altri costi diretti</a:t>
                      </a:r>
                    </a:p>
                  </a:txBody>
                  <a:tcPr>
                    <a:solidFill>
                      <a:srgbClr val="1C345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  <a:latin typeface="Aptos"/>
                        </a:defRPr>
                      </a:pPr>
                      <a:r>
                        <a:t>Costi indiretti</a:t>
                      </a:r>
                    </a:p>
                  </a:txBody>
                  <a:tcPr>
                    <a:solidFill>
                      <a:srgbClr val="1C345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  <a:latin typeface="Aptos"/>
                        </a:defRPr>
                      </a:pPr>
                      <a:r>
                        <a:t>Totale</a:t>
                      </a:r>
                    </a:p>
                  </a:txBody>
                  <a:tcPr>
                    <a:solidFill>
                      <a:srgbClr val="1C345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  <a:latin typeface="Aptos"/>
                        </a:defRPr>
                      </a:pPr>
                      <a:r>
                        <a:t>Andamento</a:t>
                      </a:r>
                    </a:p>
                  </a:txBody>
                  <a:tcPr>
                    <a:solidFill>
                      <a:srgbClr val="1C345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Museo / MaM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Finali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da contabilità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da contabilità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quota riparto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€ …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vs 2021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Castello / camminamenti</a:t>
                      </a:r>
                    </a:p>
                  </a:txBody>
                  <a:tcPr>
                    <a:solidFill>
                      <a:srgbClr val="F8F6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Finali</a:t>
                      </a:r>
                    </a:p>
                  </a:txBody>
                  <a:tcPr>
                    <a:solidFill>
                      <a:srgbClr val="F8F6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da contabilità</a:t>
                      </a:r>
                    </a:p>
                  </a:txBody>
                  <a:tcPr>
                    <a:solidFill>
                      <a:srgbClr val="F8F6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da contabilità</a:t>
                      </a:r>
                    </a:p>
                  </a:txBody>
                  <a:tcPr>
                    <a:solidFill>
                      <a:srgbClr val="F8F6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quota riparto</a:t>
                      </a:r>
                    </a:p>
                  </a:txBody>
                  <a:tcPr>
                    <a:solidFill>
                      <a:srgbClr val="F8F6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€ …</a:t>
                      </a:r>
                    </a:p>
                  </a:txBody>
                  <a:tcPr>
                    <a:solidFill>
                      <a:srgbClr val="F8F6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vs 2021</a:t>
                      </a:r>
                    </a:p>
                  </a:txBody>
                  <a:tcPr>
                    <a:solidFill>
                      <a:srgbClr val="F8F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Ostello Abbadia Isola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Finali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da contabilità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da contabilità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quota riparto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€ …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gestione/avvio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Eventi e iniziative</a:t>
                      </a:r>
                    </a:p>
                  </a:txBody>
                  <a:tcPr>
                    <a:solidFill>
                      <a:srgbClr val="F8F6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Finali</a:t>
                      </a:r>
                    </a:p>
                  </a:txBody>
                  <a:tcPr>
                    <a:solidFill>
                      <a:srgbClr val="F8F6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da contabilità</a:t>
                      </a:r>
                    </a:p>
                  </a:txBody>
                  <a:tcPr>
                    <a:solidFill>
                      <a:srgbClr val="F8F6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da contabilità</a:t>
                      </a:r>
                    </a:p>
                  </a:txBody>
                  <a:tcPr>
                    <a:solidFill>
                      <a:srgbClr val="F8F6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quota riparto</a:t>
                      </a:r>
                    </a:p>
                  </a:txBody>
                  <a:tcPr>
                    <a:solidFill>
                      <a:srgbClr val="F8F6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€ …</a:t>
                      </a:r>
                    </a:p>
                  </a:txBody>
                  <a:tcPr>
                    <a:solidFill>
                      <a:srgbClr val="F8F6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vs 2021</a:t>
                      </a:r>
                    </a:p>
                  </a:txBody>
                  <a:tcPr>
                    <a:solidFill>
                      <a:srgbClr val="F8F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Info, prenotazioni, supporto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Intermedi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da contabilità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da contabilità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quota riparto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€ …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vs 2021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31520" y="4709160"/>
            <a:ext cx="10789920" cy="822960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 algn="ctr">
              <a:defRPr sz="1400" b="0">
                <a:solidFill>
                  <a:srgbClr val="5A5A5A"/>
                </a:solidFill>
                <a:latin typeface="Aptos"/>
              </a:defRPr>
            </a:pPr>
            <a:r>
              <a:t>Nota: il bilancio 2022 pubblicamente reperibile consente il dato complessivo, ma non la ripartizione puntuale per servizio. La tabella va completata con libro mastro, contabilità analitica, cedolini/personale e criteri di riparto.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0352" y="6510528"/>
            <a:ext cx="5486400" cy="228600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800" b="0">
                <a:solidFill>
                  <a:srgbClr val="5A5A5A"/>
                </a:solidFill>
                <a:latin typeface="Aptos"/>
              </a:defRPr>
            </a:pPr>
            <a:r>
              <a:t>Monteriggioni A.D. 1213 S.r.l. — Costi contabilizzati 2022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698480" y="6510528"/>
            <a:ext cx="914400" cy="228600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 algn="r">
              <a:defRPr sz="800" b="0">
                <a:solidFill>
                  <a:srgbClr val="5A5A5A"/>
                </a:solidFill>
                <a:latin typeface="Aptos"/>
              </a:defRPr>
            </a:pPr>
            <a: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920" y="320040"/>
            <a:ext cx="11155680" cy="566928"/>
          </a:xfrm>
          <a:prstGeom prst="rect">
            <a:avLst/>
          </a:prstGeom>
          <a:noFill/>
        </p:spPr>
        <p:txBody>
          <a:bodyPr wrap="none" lIns="0" rIns="0" anchor="ctr">
            <a:spAutoFit/>
          </a:bodyPr>
          <a:lstStyle/>
          <a:p>
            <a:pPr>
              <a:defRPr sz="2800" b="1">
                <a:solidFill>
                  <a:srgbClr val="1C3454"/>
                </a:solidFill>
                <a:latin typeface="Aptos Display"/>
              </a:defRPr>
            </a:pPr>
            <a:r>
              <a:t>Andamento nel tempo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0352" y="896112"/>
            <a:ext cx="10972800" cy="320040"/>
          </a:xfrm>
          <a:prstGeom prst="rect">
            <a:avLst/>
          </a:prstGeom>
          <a:noFill/>
        </p:spPr>
        <p:txBody>
          <a:bodyPr wrap="none" lIns="0">
            <a:spAutoFit/>
          </a:bodyPr>
          <a:lstStyle/>
          <a:p>
            <a:pPr>
              <a:defRPr sz="1300">
                <a:solidFill>
                  <a:srgbClr val="5A5A5A"/>
                </a:solidFill>
                <a:latin typeface="Aptos"/>
              </a:defRPr>
            </a:pPr>
            <a:r>
              <a:t>Ricavi e risultato netto disponibili da fonti pubbliche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" y="1225296"/>
            <a:ext cx="11155680" cy="27432"/>
          </a:xfrm>
          <a:prstGeom prst="rect">
            <a:avLst/>
          </a:prstGeom>
          <a:solidFill>
            <a:srgbClr val="C291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aphicFrame>
        <p:nvGraphicFramePr>
          <p:cNvPr id="5" name="Chart 4"/>
          <p:cNvGraphicFramePr>
            <a:graphicFrameLocks noGrp="1"/>
          </p:cNvGraphicFramePr>
          <p:nvPr/>
        </p:nvGraphicFramePr>
        <p:xfrm>
          <a:off x="731520" y="1554480"/>
          <a:ext cx="6583680" cy="3474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635240" y="1691640"/>
            <a:ext cx="3657600" cy="411480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1800" b="1">
                <a:solidFill>
                  <a:srgbClr val="1C3454"/>
                </a:solidFill>
                <a:latin typeface="Aptos"/>
              </a:defRPr>
            </a:pPr>
            <a:r>
              <a:t>Lettura sintetica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35240" y="2148840"/>
            <a:ext cx="3749039" cy="2468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1300">
                <a:solidFill>
                  <a:srgbClr val="5A5A5A"/>
                </a:solidFill>
                <a:latin typeface="Aptos"/>
              </a:defRPr>
            </a:pPr>
            <a:r>
              <a:t>2022: ricavi circa €1,2 mln e utile €74,1k.</a:t>
            </a:r>
          </a:p>
          <a:p>
            <a:pPr>
              <a:spcAft>
                <a:spcPts val="700"/>
              </a:spcAft>
              <a:defRPr sz="1300">
                <a:solidFill>
                  <a:srgbClr val="5A5A5A"/>
                </a:solidFill>
                <a:latin typeface="Aptos"/>
              </a:defRPr>
            </a:pPr>
            <a:r>
              <a:t>2023: fatturato €1,35 mln e utile €21,1k.</a:t>
            </a:r>
          </a:p>
          <a:p>
            <a:pPr>
              <a:spcAft>
                <a:spcPts val="700"/>
              </a:spcAft>
              <a:defRPr sz="1300">
                <a:solidFill>
                  <a:srgbClr val="5A5A5A"/>
                </a:solidFill>
                <a:latin typeface="Aptos"/>
              </a:defRPr>
            </a:pPr>
            <a:r>
              <a:t>2024: fatturato €1,65 mln e utile €20,4k; 2025 in perdita.</a:t>
            </a:r>
          </a:p>
          <a:p>
            <a:pPr>
              <a:spcAft>
                <a:spcPts val="700"/>
              </a:spcAft>
              <a:defRPr sz="1300">
                <a:solidFill>
                  <a:srgbClr val="5A5A5A"/>
                </a:solidFill>
                <a:latin typeface="Aptos"/>
              </a:defRPr>
            </a:pPr>
            <a:r>
              <a:t>Il trend dei costi per servizio non è desumibile senza dati analitici.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5303520"/>
            <a:ext cx="10515600" cy="411480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 algn="ctr">
              <a:defRPr sz="1100" b="0">
                <a:solidFill>
                  <a:srgbClr val="5A5A5A"/>
                </a:solidFill>
                <a:latin typeface="Aptos"/>
              </a:defRPr>
            </a:pPr>
            <a:r>
              <a:t>Il valore 2022 dei ricavi è indicato come “circa €1,2 mln”; gli altri valori sono puntuali da fonti pubbliche.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30352" y="6510528"/>
            <a:ext cx="5486400" cy="228600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800" b="0">
                <a:solidFill>
                  <a:srgbClr val="5A5A5A"/>
                </a:solidFill>
                <a:latin typeface="Aptos"/>
              </a:defRPr>
            </a:pPr>
            <a:r>
              <a:t>Monteriggioni A.D. 1213 S.r.l. — Costi contabilizzati 2022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698480" y="6510528"/>
            <a:ext cx="914400" cy="228600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 algn="r">
              <a:defRPr sz="800" b="0">
                <a:solidFill>
                  <a:srgbClr val="5A5A5A"/>
                </a:solidFill>
                <a:latin typeface="Aptos"/>
              </a:defRPr>
            </a:pPr>
            <a: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920" y="320040"/>
            <a:ext cx="11155680" cy="566928"/>
          </a:xfrm>
          <a:prstGeom prst="rect">
            <a:avLst/>
          </a:prstGeom>
          <a:noFill/>
        </p:spPr>
        <p:txBody>
          <a:bodyPr wrap="none" lIns="0" rIns="0" anchor="ctr">
            <a:spAutoFit/>
          </a:bodyPr>
          <a:lstStyle/>
          <a:p>
            <a:pPr>
              <a:defRPr sz="2800" b="1">
                <a:solidFill>
                  <a:srgbClr val="1C3454"/>
                </a:solidFill>
                <a:latin typeface="Aptos Display"/>
              </a:defRPr>
            </a:pPr>
            <a:r>
              <a:t>Metodo consigliato per completare il prospetto 2022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0352" y="896112"/>
            <a:ext cx="10972800" cy="320040"/>
          </a:xfrm>
          <a:prstGeom prst="rect">
            <a:avLst/>
          </a:prstGeom>
          <a:noFill/>
        </p:spPr>
        <p:txBody>
          <a:bodyPr wrap="none" lIns="0">
            <a:spAutoFit/>
          </a:bodyPr>
          <a:lstStyle/>
          <a:p>
            <a:pPr>
              <a:defRPr sz="1300">
                <a:solidFill>
                  <a:srgbClr val="5A5A5A"/>
                </a:solidFill>
                <a:latin typeface="Aptos"/>
              </a:defRPr>
            </a:pPr>
            <a:r>
              <a:t>Da bilancio civilistico a costi per servizio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" y="1225296"/>
            <a:ext cx="11155680" cy="27432"/>
          </a:xfrm>
          <a:prstGeom prst="rect">
            <a:avLst/>
          </a:prstGeom>
          <a:solidFill>
            <a:srgbClr val="C291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ounded Rectangle 4"/>
          <p:cNvSpPr/>
          <p:nvPr/>
        </p:nvSpPr>
        <p:spPr>
          <a:xfrm>
            <a:off x="685800" y="1554480"/>
            <a:ext cx="2560320" cy="1234440"/>
          </a:xfrm>
          <a:prstGeom prst="roundRect">
            <a:avLst/>
          </a:prstGeom>
          <a:solidFill>
            <a:srgbClr val="FFFFFF"/>
          </a:solidFill>
          <a:ln>
            <a:solidFill>
              <a:srgbClr val="EFE9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685800" y="1554480"/>
            <a:ext cx="73152" cy="1234440"/>
          </a:xfrm>
          <a:prstGeom prst="rect">
            <a:avLst/>
          </a:prstGeom>
          <a:solidFill>
            <a:srgbClr val="C291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850392" y="1691639"/>
            <a:ext cx="2286000" cy="329184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1400" b="1">
                <a:solidFill>
                  <a:srgbClr val="1C3454"/>
                </a:solidFill>
                <a:latin typeface="Aptos"/>
              </a:defRPr>
            </a:pPr>
            <a:r>
              <a:t>1. Mappare servizi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50392" y="2084831"/>
            <a:ext cx="2286000" cy="612648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1200" b="0">
                <a:solidFill>
                  <a:srgbClr val="5A5A5A"/>
                </a:solidFill>
                <a:latin typeface="Aptos"/>
              </a:defRPr>
            </a:pPr>
            <a:r>
              <a:t>Finali e intermedi, con unità responsabile e destinatari.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520440" y="1554480"/>
            <a:ext cx="2560320" cy="1234440"/>
          </a:xfrm>
          <a:prstGeom prst="roundRect">
            <a:avLst/>
          </a:prstGeom>
          <a:solidFill>
            <a:srgbClr val="FFFFFF"/>
          </a:solidFill>
          <a:ln>
            <a:solidFill>
              <a:srgbClr val="EFE9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3520440" y="1554480"/>
            <a:ext cx="73152" cy="1234440"/>
          </a:xfrm>
          <a:prstGeom prst="rect">
            <a:avLst/>
          </a:prstGeom>
          <a:solidFill>
            <a:srgbClr val="1C345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3685032" y="1691639"/>
            <a:ext cx="2286000" cy="329184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1400" b="1">
                <a:solidFill>
                  <a:srgbClr val="1C3454"/>
                </a:solidFill>
                <a:latin typeface="Aptos"/>
              </a:defRPr>
            </a:pPr>
            <a:r>
              <a:t>2. Rilevare costi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685032" y="2084831"/>
            <a:ext cx="2286000" cy="612648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1200" b="0">
                <a:solidFill>
                  <a:srgbClr val="5A5A5A"/>
                </a:solidFill>
                <a:latin typeface="Aptos"/>
              </a:defRPr>
            </a:pPr>
            <a:r>
              <a:t>Personale, fornitori, utenze, manutenzioni, ammortamenti.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355080" y="1554480"/>
            <a:ext cx="2560320" cy="1234440"/>
          </a:xfrm>
          <a:prstGeom prst="roundRect">
            <a:avLst/>
          </a:prstGeom>
          <a:solidFill>
            <a:srgbClr val="FFFFFF"/>
          </a:solidFill>
          <a:ln>
            <a:solidFill>
              <a:srgbClr val="EFE9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6355080" y="1554480"/>
            <a:ext cx="73152" cy="1234440"/>
          </a:xfrm>
          <a:prstGeom prst="rect">
            <a:avLst/>
          </a:prstGeom>
          <a:solidFill>
            <a:srgbClr val="4582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6519672" y="1691639"/>
            <a:ext cx="2286000" cy="329184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1400" b="1">
                <a:solidFill>
                  <a:srgbClr val="1C3454"/>
                </a:solidFill>
                <a:latin typeface="Aptos"/>
              </a:defRPr>
            </a:pPr>
            <a:r>
              <a:t>3. Ripartire indiretti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519672" y="2084831"/>
            <a:ext cx="2286000" cy="612648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1200" b="0">
                <a:solidFill>
                  <a:srgbClr val="5A5A5A"/>
                </a:solidFill>
                <a:latin typeface="Aptos"/>
              </a:defRPr>
            </a:pPr>
            <a:r>
              <a:t>Driver: ore lavoro, mq, giornate apertura, accessi, eventi.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9189720" y="1554480"/>
            <a:ext cx="2286000" cy="1234440"/>
          </a:xfrm>
          <a:prstGeom prst="roundRect">
            <a:avLst/>
          </a:prstGeom>
          <a:solidFill>
            <a:srgbClr val="FFFFFF"/>
          </a:solidFill>
          <a:ln>
            <a:solidFill>
              <a:srgbClr val="EFE9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9189720" y="1554480"/>
            <a:ext cx="73152" cy="1234440"/>
          </a:xfrm>
          <a:prstGeom prst="rect">
            <a:avLst/>
          </a:prstGeom>
          <a:solidFill>
            <a:srgbClr val="AE4A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9354312" y="1691639"/>
            <a:ext cx="2011680" cy="329184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1400" b="1">
                <a:solidFill>
                  <a:srgbClr val="1C3454"/>
                </a:solidFill>
                <a:latin typeface="Aptos"/>
              </a:defRPr>
            </a:pPr>
            <a:r>
              <a:t>4. Pubblicare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354312" y="2084831"/>
            <a:ext cx="2011680" cy="612648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1200" b="0">
                <a:solidFill>
                  <a:srgbClr val="5A5A5A"/>
                </a:solidFill>
                <a:latin typeface="Aptos"/>
              </a:defRPr>
            </a:pPr>
            <a:r>
              <a:t>Totale, andamento, nota metodologica e aggiornamento.</a:t>
            </a:r>
          </a:p>
        </p:txBody>
      </p:sp>
      <p:graphicFrame>
        <p:nvGraphicFramePr>
          <p:cNvPr id="21" name="Table 20"/>
          <p:cNvGraphicFramePr>
            <a:graphicFrameLocks noGrp="1"/>
          </p:cNvGraphicFramePr>
          <p:nvPr/>
        </p:nvGraphicFramePr>
        <p:xfrm>
          <a:off x="914400" y="3246120"/>
          <a:ext cx="10287000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29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8912"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  <a:latin typeface="Aptos"/>
                        </a:defRPr>
                      </a:pPr>
                      <a:r>
                        <a:t>Voce bilancio</a:t>
                      </a:r>
                    </a:p>
                  </a:txBody>
                  <a:tcPr>
                    <a:solidFill>
                      <a:srgbClr val="1C345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  <a:latin typeface="Aptos"/>
                        </a:defRPr>
                      </a:pPr>
                      <a:r>
                        <a:t>Riclassificazione</a:t>
                      </a:r>
                    </a:p>
                  </a:txBody>
                  <a:tcPr>
                    <a:solidFill>
                      <a:srgbClr val="1C345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  <a:latin typeface="Aptos"/>
                        </a:defRPr>
                      </a:pPr>
                      <a:r>
                        <a:t>Fonte interna</a:t>
                      </a:r>
                    </a:p>
                  </a:txBody>
                  <a:tcPr>
                    <a:solidFill>
                      <a:srgbClr val="1C345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8912"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Costi per servizi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Diretti / indiretti per servizio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Fatture, contratti, mastri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8912"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Costo personale</a:t>
                      </a:r>
                    </a:p>
                  </a:txBody>
                  <a:tcPr>
                    <a:solidFill>
                      <a:srgbClr val="F8F6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Quota personale per servizio</a:t>
                      </a:r>
                    </a:p>
                  </a:txBody>
                  <a:tcPr>
                    <a:solidFill>
                      <a:srgbClr val="F8F6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Cedolini, timesheet, turni</a:t>
                      </a:r>
                    </a:p>
                  </a:txBody>
                  <a:tcPr>
                    <a:solidFill>
                      <a:srgbClr val="F8F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8912"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Materiali e utenze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Attribuzione per centro di costo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Contabilità, criteri di riparto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8912">
                <a:tc>
                  <a:txBody>
                    <a:bodyPr/>
                    <a:lstStyle/>
                    <a:p>
                      <a:pPr algn="l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Ammortamenti</a:t>
                      </a:r>
                    </a:p>
                  </a:txBody>
                  <a:tcPr>
                    <a:solidFill>
                      <a:srgbClr val="F8F6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Quota beni utilizzati</a:t>
                      </a:r>
                    </a:p>
                  </a:txBody>
                  <a:tcPr>
                    <a:solidFill>
                      <a:srgbClr val="F8F6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5A5A5A"/>
                          </a:solidFill>
                          <a:latin typeface="Aptos"/>
                        </a:defRPr>
                      </a:pPr>
                      <a:r>
                        <a:t>Registro cespiti</a:t>
                      </a:r>
                    </a:p>
                  </a:txBody>
                  <a:tcPr>
                    <a:solidFill>
                      <a:srgbClr val="F8F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2" name="TextBox 21"/>
          <p:cNvSpPr txBox="1"/>
          <p:nvPr/>
        </p:nvSpPr>
        <p:spPr>
          <a:xfrm>
            <a:off x="530352" y="6510528"/>
            <a:ext cx="5486400" cy="228600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800" b="0">
                <a:solidFill>
                  <a:srgbClr val="5A5A5A"/>
                </a:solidFill>
                <a:latin typeface="Aptos"/>
              </a:defRPr>
            </a:pPr>
            <a:r>
              <a:t>Monteriggioni A.D. 1213 S.r.l. — Costi contabilizzati 2022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698480" y="6510528"/>
            <a:ext cx="914400" cy="228600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 algn="r">
              <a:defRPr sz="800" b="0">
                <a:solidFill>
                  <a:srgbClr val="5A5A5A"/>
                </a:solidFill>
                <a:latin typeface="Aptos"/>
              </a:defRPr>
            </a:pPr>
            <a: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920" y="320040"/>
            <a:ext cx="11155680" cy="566928"/>
          </a:xfrm>
          <a:prstGeom prst="rect">
            <a:avLst/>
          </a:prstGeom>
          <a:noFill/>
        </p:spPr>
        <p:txBody>
          <a:bodyPr wrap="none" lIns="0" rIns="0" anchor="ctr">
            <a:spAutoFit/>
          </a:bodyPr>
          <a:lstStyle/>
          <a:p>
            <a:pPr>
              <a:defRPr sz="2800" b="1">
                <a:solidFill>
                  <a:srgbClr val="1C3454"/>
                </a:solidFill>
                <a:latin typeface="Aptos Display"/>
              </a:defRPr>
            </a:pPr>
            <a:r>
              <a:t>Conclusioni operative per pubblicazione 2022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0352" y="896112"/>
            <a:ext cx="10972800" cy="320040"/>
          </a:xfrm>
          <a:prstGeom prst="rect">
            <a:avLst/>
          </a:prstGeom>
          <a:noFill/>
        </p:spPr>
        <p:txBody>
          <a:bodyPr wrap="none" lIns="0">
            <a:spAutoFit/>
          </a:bodyPr>
          <a:lstStyle/>
          <a:p>
            <a:pPr>
              <a:defRPr sz="1300">
                <a:solidFill>
                  <a:srgbClr val="5A5A5A"/>
                </a:solidFill>
                <a:latin typeface="Aptos"/>
              </a:defRPr>
            </a:pPr>
            <a:r>
              <a:t>Bilancio 2022 + completamento analitico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" y="1225296"/>
            <a:ext cx="11155680" cy="27432"/>
          </a:xfrm>
          <a:prstGeom prst="rect">
            <a:avLst/>
          </a:prstGeom>
          <a:solidFill>
            <a:srgbClr val="C291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914400" y="1600200"/>
            <a:ext cx="1033272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1500">
                <a:solidFill>
                  <a:srgbClr val="5A5A5A"/>
                </a:solidFill>
                <a:latin typeface="Aptos"/>
              </a:defRPr>
            </a:pPr>
            <a:r>
              <a:t>Pubblicare il prospetto “Costi contabilizzati 2022” nella sezione Amministrazione Trasparente → Servizi erogati → Costi contabilizzati.</a:t>
            </a:r>
          </a:p>
          <a:p>
            <a:pPr>
              <a:spcAft>
                <a:spcPts val="700"/>
              </a:spcAft>
              <a:defRPr sz="1500">
                <a:solidFill>
                  <a:srgbClr val="5A5A5A"/>
                </a:solidFill>
                <a:latin typeface="Aptos"/>
              </a:defRPr>
            </a:pPr>
            <a:r>
              <a:t>Inserire almeno: servizi, utenti finali/intermedi, costi effettivamente sostenuti, quota personale, totale e confronto con 2021.</a:t>
            </a:r>
          </a:p>
          <a:p>
            <a:pPr>
              <a:spcAft>
                <a:spcPts val="700"/>
              </a:spcAft>
              <a:defRPr sz="1500">
                <a:solidFill>
                  <a:srgbClr val="5A5A5A"/>
                </a:solidFill>
                <a:latin typeface="Aptos"/>
              </a:defRPr>
            </a:pPr>
            <a:r>
              <a:t>Specificare che i dati derivano da bilancio 2022 e contabilità analitica/gestionale della società.</a:t>
            </a:r>
          </a:p>
          <a:p>
            <a:pPr>
              <a:spcAft>
                <a:spcPts val="700"/>
              </a:spcAft>
              <a:defRPr sz="1500">
                <a:solidFill>
                  <a:srgbClr val="5A5A5A"/>
                </a:solidFill>
                <a:latin typeface="Aptos"/>
              </a:defRPr>
            </a:pPr>
            <a:r>
              <a:t>Aggiornare annualmente il prospetto per garantire l’andamento nel tempo.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143000" y="4251960"/>
            <a:ext cx="9875520" cy="1097280"/>
          </a:xfrm>
          <a:prstGeom prst="roundRect">
            <a:avLst/>
          </a:prstGeom>
          <a:solidFill>
            <a:srgbClr val="FFFFFF"/>
          </a:solidFill>
          <a:ln>
            <a:solidFill>
              <a:srgbClr val="EFE9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1143000" y="4251960"/>
            <a:ext cx="73152" cy="1097280"/>
          </a:xfrm>
          <a:prstGeom prst="rect">
            <a:avLst/>
          </a:prstGeom>
          <a:solidFill>
            <a:srgbClr val="1C345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1307592" y="4389120"/>
            <a:ext cx="9601200" cy="329184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1400" b="1">
                <a:solidFill>
                  <a:srgbClr val="1C3454"/>
                </a:solidFill>
                <a:latin typeface="Aptos"/>
              </a:defRPr>
            </a:pPr>
            <a:r>
              <a:t>Messaggio chiave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07592" y="4782312"/>
            <a:ext cx="9601200" cy="475487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1200" b="0">
                <a:solidFill>
                  <a:srgbClr val="5A5A5A"/>
                </a:solidFill>
                <a:latin typeface="Aptos"/>
              </a:defRPr>
            </a:pPr>
            <a:r>
              <a:t>Il bilancio 2022 conferma un risultato economico positivo oltre le attese, ma l’obbligo ex art. 32 richiede una lettura per servizio: senza contabilità analitica non è corretto stimare costi puntuali.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30352" y="6510528"/>
            <a:ext cx="5486400" cy="228600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800" b="0">
                <a:solidFill>
                  <a:srgbClr val="5A5A5A"/>
                </a:solidFill>
                <a:latin typeface="Aptos"/>
              </a:defRPr>
            </a:pPr>
            <a:r>
              <a:t>Monteriggioni A.D. 1213 S.r.l. — Costi contabilizzati 2022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698480" y="6510528"/>
            <a:ext cx="914400" cy="228600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 algn="r">
              <a:defRPr sz="800" b="0">
                <a:solidFill>
                  <a:srgbClr val="5A5A5A"/>
                </a:solidFill>
                <a:latin typeface="Aptos"/>
              </a:defRPr>
            </a:pPr>
            <a: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920" y="320040"/>
            <a:ext cx="11155680" cy="566928"/>
          </a:xfrm>
          <a:prstGeom prst="rect">
            <a:avLst/>
          </a:prstGeom>
          <a:noFill/>
        </p:spPr>
        <p:txBody>
          <a:bodyPr wrap="none" lIns="0" rIns="0" anchor="ctr">
            <a:spAutoFit/>
          </a:bodyPr>
          <a:lstStyle/>
          <a:p>
            <a:pPr>
              <a:defRPr sz="2800" b="1">
                <a:solidFill>
                  <a:srgbClr val="1C3454"/>
                </a:solidFill>
                <a:latin typeface="Aptos Display"/>
              </a:defRPr>
            </a:pPr>
            <a:r>
              <a:t>Fonti e note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0352" y="896112"/>
            <a:ext cx="10972800" cy="320040"/>
          </a:xfrm>
          <a:prstGeom prst="rect">
            <a:avLst/>
          </a:prstGeom>
          <a:noFill/>
        </p:spPr>
        <p:txBody>
          <a:bodyPr wrap="none" lIns="0">
            <a:spAutoFit/>
          </a:bodyPr>
          <a:lstStyle/>
          <a:p>
            <a:pPr>
              <a:defRPr sz="1300">
                <a:solidFill>
                  <a:srgbClr val="5A5A5A"/>
                </a:solidFill>
                <a:latin typeface="Aptos"/>
              </a:defRPr>
            </a:pPr>
            <a:r>
              <a:t>Riferimenti usati per la bozza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" y="1225296"/>
            <a:ext cx="11155680" cy="27432"/>
          </a:xfrm>
          <a:prstGeom prst="rect">
            <a:avLst/>
          </a:prstGeom>
          <a:solidFill>
            <a:srgbClr val="C291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822960" y="1508760"/>
            <a:ext cx="10607040" cy="4297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1300">
                <a:solidFill>
                  <a:srgbClr val="5A5A5A"/>
                </a:solidFill>
                <a:latin typeface="Aptos"/>
              </a:defRPr>
            </a:pPr>
            <a:r>
              <a:t>D.Lgs. 33/2013, art. 32, comma 2, lett. a) e art. 10, comma 5 — Gazzetta Ufficiale / ANAC.</a:t>
            </a:r>
          </a:p>
          <a:p>
            <a:pPr>
              <a:spcAft>
                <a:spcPts val="700"/>
              </a:spcAft>
              <a:defRPr sz="1300">
                <a:solidFill>
                  <a:srgbClr val="5A5A5A"/>
                </a:solidFill>
                <a:latin typeface="Aptos"/>
              </a:defRPr>
            </a:pPr>
            <a:r>
              <a:t>Comunicato stampa Monteriggioni A.D. 1213 / La Nazione — bilancio 2022: utile €74.100, ricavi circa €1,2 mln e ripresa dei servizi turistico-culturali.</a:t>
            </a:r>
          </a:p>
          <a:p>
            <a:pPr>
              <a:spcAft>
                <a:spcPts val="700"/>
              </a:spcAft>
              <a:defRPr sz="1300">
                <a:solidFill>
                  <a:srgbClr val="5A5A5A"/>
                </a:solidFill>
                <a:latin typeface="Aptos"/>
              </a:defRPr>
            </a:pPr>
            <a:r>
              <a:t>Monteriggioni Turismo — pagina Trasparenza: società controllata dal Comune, dati identificativi e riferimenti.</a:t>
            </a:r>
          </a:p>
          <a:p>
            <a:pPr>
              <a:spcAft>
                <a:spcPts val="700"/>
              </a:spcAft>
              <a:defRPr sz="1300">
                <a:solidFill>
                  <a:srgbClr val="5A5A5A"/>
                </a:solidFill>
                <a:latin typeface="Aptos"/>
              </a:defRPr>
            </a:pPr>
            <a:r>
              <a:t>La Nazione — contesto 2022: primo anno pieno post-pandemia, rievocazione storica e gestione dei servizi turistici.</a:t>
            </a:r>
          </a:p>
          <a:p>
            <a:pPr>
              <a:spcAft>
                <a:spcPts val="700"/>
              </a:spcAft>
              <a:defRPr sz="1300">
                <a:solidFill>
                  <a:srgbClr val="5A5A5A"/>
                </a:solidFill>
                <a:latin typeface="Aptos"/>
              </a:defRPr>
            </a:pPr>
            <a:r>
              <a:t>Nota metodologica: la presente bozza non sostituisce la contabilità analitica interna necessaria alla pubblicazione dei costi per servizio.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0352" y="6510528"/>
            <a:ext cx="5486400" cy="228600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>
              <a:defRPr sz="800" b="0">
                <a:solidFill>
                  <a:srgbClr val="5A5A5A"/>
                </a:solidFill>
                <a:latin typeface="Aptos"/>
              </a:defRPr>
            </a:pPr>
            <a:r>
              <a:t>Monteriggioni A.D. 1213 S.r.l. — Costi contabilizzati 2022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98480" y="6510528"/>
            <a:ext cx="914400" cy="228600"/>
          </a:xfrm>
          <a:prstGeom prst="rect">
            <a:avLst/>
          </a:prstGeom>
          <a:noFill/>
        </p:spPr>
        <p:txBody>
          <a:bodyPr wrap="square" lIns="73152" tIns="36576" rIns="73152" bIns="36576">
            <a:normAutofit/>
          </a:bodyPr>
          <a:lstStyle/>
          <a:p>
            <a:pPr algn="r">
              <a:defRPr sz="800" b="0">
                <a:solidFill>
                  <a:srgbClr val="5A5A5A"/>
                </a:solidFill>
                <a:latin typeface="Aptos"/>
              </a:defRPr>
            </a:pPr>
            <a: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1115</Words>
  <Application>Microsoft Office PowerPoint</Application>
  <PresentationFormat>Widescreen</PresentationFormat>
  <Paragraphs>146</Paragraphs>
  <Slides>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enkeleda cano</dc:creator>
  <cp:keywords/>
  <dc:description>generated using python-pptx</dc:description>
  <cp:lastModifiedBy>enkeleda cano</cp:lastModifiedBy>
  <cp:revision>1</cp:revision>
  <dcterms:created xsi:type="dcterms:W3CDTF">2013-01-27T09:14:16Z</dcterms:created>
  <dcterms:modified xsi:type="dcterms:W3CDTF">2026-07-04T19:38:17Z</dcterms:modified>
  <cp:category/>
</cp:coreProperties>
</file>