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invertIfNegative val="1"/>
          <c:dLbls>
            <c:numFmt formatCode="\€\ 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Ricavi</c:v>
                </c:pt>
                <c:pt idx="1">
                  <c:v>Utile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1200000</c:v>
                </c:pt>
                <c:pt idx="1">
                  <c:v>74100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AA-4E53-82F7-6FD50A2B82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Fatturato / ricavi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1200000</c:v>
                </c:pt>
                <c:pt idx="1">
                  <c:v>1350388</c:v>
                </c:pt>
                <c:pt idx="2">
                  <c:v>1654329</c:v>
                </c:pt>
                <c:pt idx="3">
                  <c:v>1565111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8F-4F86-BB84-CB4740B699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Utile / perdita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74100</c:v>
                </c:pt>
                <c:pt idx="1">
                  <c:v>21141</c:v>
                </c:pt>
                <c:pt idx="2">
                  <c:v>20379</c:v>
                </c:pt>
                <c:pt idx="3">
                  <c:v>-109611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8F-4F86-BB84-CB4740B699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2118791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731520"/>
            <a:ext cx="10607040" cy="73152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3400" b="1">
                <a:solidFill>
                  <a:srgbClr val="1C3454"/>
                </a:solidFill>
                <a:latin typeface="Aptos"/>
              </a:defRPr>
            </a:pPr>
            <a:r>
              <a:t>Costi contabilizzati dei servizi erogati agli utenti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1508760"/>
            <a:ext cx="950976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600" b="0">
                <a:solidFill>
                  <a:srgbClr val="5A5A5A"/>
                </a:solidFill>
                <a:latin typeface="Aptos"/>
              </a:defRPr>
            </a:pPr>
            <a:r>
              <a:t>Art. 32, c. 2, lett. a), d.lgs. n. 33/2013 · Art. 10, c. 5, d.lgs. n. 33/2013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560" y="2240280"/>
            <a:ext cx="7863840" cy="5943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700" b="1">
                <a:solidFill>
                  <a:srgbClr val="C29132"/>
                </a:solidFill>
                <a:latin typeface="Aptos"/>
              </a:defRPr>
            </a:pPr>
            <a:r>
              <a:t>Monteriggioni A.D. 1213 S.r.l. — Bilancio 2021</a:t>
            </a:r>
          </a:p>
        </p:txBody>
      </p:sp>
      <p:sp>
        <p:nvSpPr>
          <p:cNvPr id="5" name="Oval 4"/>
          <p:cNvSpPr/>
          <p:nvPr/>
        </p:nvSpPr>
        <p:spPr>
          <a:xfrm>
            <a:off x="5349240" y="3154680"/>
            <a:ext cx="1463040" cy="1463040"/>
          </a:xfrm>
          <a:prstGeom prst="ellipse">
            <a:avLst/>
          </a:prstGeom>
          <a:solidFill>
            <a:srgbClr val="1C3454"/>
          </a:solidFill>
          <a:ln>
            <a:solidFill>
              <a:srgbClr val="C291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13248" y="3566160"/>
            <a:ext cx="1335024" cy="3657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5532120"/>
            <a:ext cx="80467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Presentazione per sezione Amministrazione Trasparente / Servizi erogati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Quadro normativo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Obbligo di pubblicazione dei costi contabilizzati e andamento nel tempo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73152" cy="150876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32, comma 2, lett. 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Pubblicazione dei costi contabilizzati per i servizi erogati agli utenti, finali e intermedi, individuati ai sensi dell’art. 10, comma 5.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2200" y="1508760"/>
            <a:ext cx="73152" cy="150876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3679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10, comma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679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Individuazione annuale dei servizi erogati per riduzione dei costi, uso delle tecnologie e risparmio sul costo del lavoro.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337560"/>
            <a:ext cx="10744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31520" y="3337560"/>
            <a:ext cx="73152" cy="141732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96112" y="3474720"/>
            <a:ext cx="104698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Criterio operativo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3867911"/>
            <a:ext cx="10469880" cy="7955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 “costi contabilizzati” si intende il valore monetario delle risorse direttamente e indirettamente impiegate per l’erogazione di ciascun servizio. Il dettaglio puntuale richiede la contabilità analitica.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212080"/>
            <a:ext cx="107899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Output atteso: tabella per servizio con costo effettivo, quota personale, altri costi diretti/indiretti e confronto con anni precedenti.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Profilo della società e servizi 2021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Società partecipata e ambito turistico-culturale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08760"/>
            <a:ext cx="73152" cy="13258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Identità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Monteriggioni A.D. 1213 S.r.l., società controllata al 100% dal Comune di Monteriggioni, P.IVA 01069370524.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34840" y="1508760"/>
            <a:ext cx="73152" cy="132588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99431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Attività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9431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Codice ATECO area musei/collezioni: gestione e valorizzazione dell’offerta culturale e turistica.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83879" y="1508760"/>
            <a:ext cx="329184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83879" y="1508760"/>
            <a:ext cx="73152" cy="132588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48471" y="1645919"/>
            <a:ext cx="301752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Utenti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8471" y="2039112"/>
            <a:ext cx="301752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Visitatori, residenti, pellegrini, operatori e uffici/servizi intermedi collegati.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3246120"/>
            <a:ext cx="103327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Nel 2021 la società opera in un contesto ancora condizionato dall’emergenza Covid-19, con graduale ripresa delle attività turistiche e culturali.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 servizi si concentrano su accoglienza, informazione turistica, gestione degli spazi culturali e supporto alle iniziative comunali.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Castello, museo, camminamenti, ufficio turistico, parcheggi ed eventi costituiscono il perimetro gestionale da riclassificare per servizio.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Per la pubblicazione ex art. 32 occorre distinguere utenti finali e servizi intermedi interni/di supporto.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Bilancio 2021: dati pubblici disponibili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Quadro economico aggregato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1440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1600200"/>
            <a:ext cx="73152" cy="164592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7899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Valore produzione 2021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circa € 1.223.795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26280" y="1600200"/>
            <a:ext cx="73152" cy="164592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Utile 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circa € 24.580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1600200"/>
            <a:ext cx="30175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38160" y="1600200"/>
            <a:ext cx="73152" cy="164592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02752" y="1737360"/>
            <a:ext cx="2743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Limite dati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02752" y="2130552"/>
            <a:ext cx="274320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Non emergono pubblicamente i costi per singolo servizio.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914400" y="3657600"/>
          <a:ext cx="484632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309360" y="3657600"/>
            <a:ext cx="4754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I dati pubblici consultati indicano valore della produzione 2021 circa €1,224 mln e utile netto circa €24,6k.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La pubblicazione ex art. 32 richiede però riclassificazione per servizio, distinguendo costi diretti e indiretti.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Servono centri di costo, libro mastro e driver di imputazione interni.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Costi contabilizzati 2021: struttura di pubblicazione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Schema coerente con art. 32 e contabilità analitica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508760"/>
          <a:ext cx="11201400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Servizio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Utenti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personale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Altri costi 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indiretti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Totale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Andamento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Museo / MaM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Castello / camminamenti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Ostello Abbadia Isola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gestione/avvio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Eventi e iniziative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Info, prenotazioni, supporto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Intermedi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1520" y="4709160"/>
            <a:ext cx="10789920" cy="8229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rPr sz="1300">
                <a:solidFill>
                  <a:srgbClr val="505050"/>
                </a:solidFill>
              </a:rPr>
              <a:t>Nota: il bilancio 2021 pubblicamente reperibile consente il quadro economico complessivo, ma non la ripartizione puntuale dei costi per singolo servizio. La tabella va completata con libro mastro, contabilità analitica, cedolini/personale e criteri di riparto.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Andamento nel tempo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Valore della produzione e risultato netto disponibili da fonti pubbliche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31520" y="1554480"/>
          <a:ext cx="658368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35240" y="1691640"/>
            <a:ext cx="3657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800" b="1">
                <a:solidFill>
                  <a:srgbClr val="1C3454"/>
                </a:solidFill>
                <a:latin typeface="Aptos"/>
              </a:defRPr>
            </a:pPr>
            <a:r>
              <a:t>Lettura sintetica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35240" y="2148840"/>
            <a:ext cx="3749039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2021: valore della produzione circa €1,224 mln e utile netto circa €24,6k.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2022: ricavi circa €1,2 mln e utile €74,1k.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2023: fatturato €1,35 mln e utile €21,1k; 2024 utile €20,4k.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Il trend dei costi per servizio non è desumibile senza dati analitici.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303520"/>
            <a:ext cx="10515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Aptos"/>
              </a:defRPr>
            </a:pPr>
            <a:r>
              <a:t>Il dato 2021 è ricostruito da fonti pubbliche disponibili; il dettaglio dei costi resta da completare con contabilità interna.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Metodo consigliato per completare il prospetto 2021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Da bilancio civilistico a costi per servizio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3152" cy="123444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1. Mappare servizi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Finali e intermedi, con unità responsabile e destinatari.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40" y="1554480"/>
            <a:ext cx="73152" cy="123444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8503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2. Rilevare costi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503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Personale, fornitori, utenze, manutenzioni, ammortamenti.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5508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55080" y="1554480"/>
            <a:ext cx="73152" cy="123444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1967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3. Ripartire indiretti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967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Driver: ore lavoro, mq, giornate apertura, accessi, eventi.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9720" y="1554480"/>
            <a:ext cx="22860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189720" y="1554480"/>
            <a:ext cx="73152" cy="123444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54312" y="1691639"/>
            <a:ext cx="20116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4. Pubblicare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4312" y="2084831"/>
            <a:ext cx="201168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Totale, andamento, nota metodologica e aggiornamento.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914400" y="3246120"/>
          <a:ext cx="1028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Voce bilancio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Riclassificazione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Fonte interna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Costi per servizi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Diretti / indiretti per servizio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Fatture, contratti, mastri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Costo personale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personale per servizio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Cedolini, timesheet, turni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Materiali e utenze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Attribuzione per centro di costo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Contabilità, criteri di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Ammortamenti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beni utilizzati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Registro cespiti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Conclusioni operative per pubblicazione 2021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Bilancio 2021 + completamento analitico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Pubblicare il prospetto “Costi contabilizzati 2021” nella sezione Amministrazione Trasparente → Servizi erogati → Costi contabilizzati.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Inserire almeno: servizi, utenti finali/intermedi, costi effettivamente sostenuti, quota personale, totale e confronto con 2020.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Specificare che i dati derivano da bilancio 2021 e contabilità analitica/gestionale della società.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Aggiornare annualmente il prospetto per garantire l’andamento nel tempo.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43000" y="4251960"/>
            <a:ext cx="98755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143000" y="4251960"/>
            <a:ext cx="73152" cy="10972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07592" y="4389120"/>
            <a:ext cx="9601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Messaggio chiave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7592" y="4782312"/>
            <a:ext cx="9601200" cy="4754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Il bilancio 2021 evidenzia un risultato positivo in un contesto ancora post-pandemico, ma l’obbligo ex art. 32 richiede una lettura per servizio: senza contabilità analitica non è corretto stimare costi puntuali.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Fonti e note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Riferimenti usati per la bozza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106070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D.Lgs. 33/2013, art. 32, comma 2, lett. a) e art. 10, comma 5 — Gazzetta Ufficiale / ANAC.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ReportAziende / fonti camerali pubbliche — utile netto 2021 circa €24,58k; fonti societarie e bilancio comparativo indicano valore della produzione 2021 circa €1,224 mln.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Monteriggioni Turismo — pagina Trasparenza: società controllata dal Comune, dati identificativi e riferimenti.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Fonti pubbliche Monteriggioni A.D. 1213 — perimetro servizi turistico-culturali, società controllata dal Comune e dati identificativi.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Nota metodologica: la presente bozza non sostituisce la contabilità analitica interna necessaria alla pubblicazione dei costi per servizio.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1160</Words>
  <Application>Microsoft Office PowerPoint</Application>
  <PresentationFormat>Widescreen</PresentationFormat>
  <Paragraphs>146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enkeleda cano</dc:creator>
  <cp:keywords/>
  <dc:description>generated using python-pptx</dc:description>
  <cp:lastModifiedBy>enkeleda cano</cp:lastModifiedBy>
  <cp:revision>1</cp:revision>
  <dcterms:created xsi:type="dcterms:W3CDTF">2013-01-27T09:14:16Z</dcterms:created>
  <dcterms:modified xsi:type="dcterms:W3CDTF">2026-07-04T19:42:57Z</dcterms:modified>
  <cp:category/>
</cp:coreProperties>
</file>